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73" r:id="rId8"/>
    <p:sldId id="261" r:id="rId9"/>
    <p:sldId id="262" r:id="rId10"/>
    <p:sldId id="263" r:id="rId11"/>
    <p:sldId id="274" r:id="rId12"/>
    <p:sldId id="275" r:id="rId13"/>
    <p:sldId id="264" r:id="rId14"/>
    <p:sldId id="271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esticidy.ru/pesticide/fitoverm_50" TargetMode="External"/><Relationship Id="rId3" Type="http://schemas.openxmlformats.org/officeDocument/2006/relationships/hyperlink" Target="https://www.pesticidy.ru/pesticide/karatje_zeon" TargetMode="External"/><Relationship Id="rId7" Type="http://schemas.openxmlformats.org/officeDocument/2006/relationships/hyperlink" Target="https://www.pesticidy.ru/pesticide/bitoksibacillin" TargetMode="External"/><Relationship Id="rId2" Type="http://schemas.openxmlformats.org/officeDocument/2006/relationships/hyperlink" Target="https://www.pesticidy.ru/pesticide/ditok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esticidy.ru/pesticide/akarin" TargetMode="External"/><Relationship Id="rId5" Type="http://schemas.openxmlformats.org/officeDocument/2006/relationships/hyperlink" Target="https://www.pesticidy.ru/pesticide/kliper" TargetMode="External"/><Relationship Id="rId4" Type="http://schemas.openxmlformats.org/officeDocument/2006/relationships/hyperlink" Target="https://www.pesticidy.ru/pesticide/kinfos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sticidy.ru/%D0%9D%D0%B5%D0%BC%D0%B0%D1%82%D0%BE%D0%B4%D0%B0_%D0%B3%D0%B0%D0%BB%D0%BB%D0%BE%D0%B2%D0%B0%D1%8F_%D1%81%D0%B5%D0%B2%D0%B5%D1%80%D0%BD%D0%B0%D1%8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sticidy.ru/active_substance/aversectin" TargetMode="External"/><Relationship Id="rId2" Type="http://schemas.openxmlformats.org/officeDocument/2006/relationships/hyperlink" Target="https://www.pesticidy.ru/active_substance/abamecti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esticidy.ru/pesticide/fitoverm_50" TargetMode="External"/><Relationship Id="rId5" Type="http://schemas.openxmlformats.org/officeDocument/2006/relationships/hyperlink" Target="https://www.pesticidy.ru/pesticide/akarin" TargetMode="External"/><Relationship Id="rId4" Type="http://schemas.openxmlformats.org/officeDocument/2006/relationships/hyperlink" Target="https://www.pesticidy.ru/active_substance/averti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esticidy.ru/pesticide/ciperus" TargetMode="External"/><Relationship Id="rId3" Type="http://schemas.openxmlformats.org/officeDocument/2006/relationships/hyperlink" Target="https://www.pesticidy.ru/pesticide/fitoverm_50" TargetMode="External"/><Relationship Id="rId7" Type="http://schemas.openxmlformats.org/officeDocument/2006/relationships/hyperlink" Target="https://www.pesticidy.ru/pesticide/samuraj_super" TargetMode="External"/><Relationship Id="rId2" Type="http://schemas.openxmlformats.org/officeDocument/2006/relationships/hyperlink" Target="https://www.pesticidy.ru/pesticide/biosto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esticidy.ru/pesticide/alfashans" TargetMode="External"/><Relationship Id="rId5" Type="http://schemas.openxmlformats.org/officeDocument/2006/relationships/hyperlink" Target="https://www.pesticidy.ru/pesticide/imidalit" TargetMode="External"/><Relationship Id="rId4" Type="http://schemas.openxmlformats.org/officeDocument/2006/relationships/hyperlink" Target="https://www.pesticidy.ru/pesticide/fitover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esticidy.ru/pesticide/fitoverm_50" TargetMode="External"/><Relationship Id="rId3" Type="http://schemas.openxmlformats.org/officeDocument/2006/relationships/hyperlink" Target="https://www.pesticidy.ru/pesticide/vanteks" TargetMode="External"/><Relationship Id="rId7" Type="http://schemas.openxmlformats.org/officeDocument/2006/relationships/hyperlink" Target="https://www.pesticidy.ru/pesticide/vertimec" TargetMode="External"/><Relationship Id="rId2" Type="http://schemas.openxmlformats.org/officeDocument/2006/relationships/hyperlink" Target="https://www.pesticidy.ru/pesticide/alio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esticidy.ru/pesticide/biostop" TargetMode="External"/><Relationship Id="rId5" Type="http://schemas.openxmlformats.org/officeDocument/2006/relationships/hyperlink" Target="https://www.pesticidy.ru/pesticide/komandor_maksi" TargetMode="External"/><Relationship Id="rId4" Type="http://schemas.openxmlformats.org/officeDocument/2006/relationships/hyperlink" Target="https://www.pesticidy.ru/pesticide/konfidor_jekstr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30425"/>
            <a:ext cx="7743852" cy="165576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Характеристика основных вредителей огурца в защищенном грунте</a:t>
            </a:r>
            <a:endParaRPr lang="ru-RU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Биология, экология и вредоносность огуречного комарика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900634"/>
          </a:xfrm>
        </p:spPr>
        <p:txBody>
          <a:bodyPr>
            <a:normAutofit fontScale="925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Огуречный комарик – это насекомое, принадлежащее к типу вредителей овощных культур в закрытом грунте. Семейство – </a:t>
            </a:r>
            <a:r>
              <a:rPr lang="ru-RU" dirty="0" err="1" smtClean="0">
                <a:solidFill>
                  <a:schemeClr val="tx2"/>
                </a:solidFill>
              </a:rPr>
              <a:t>сциариды</a:t>
            </a:r>
            <a:r>
              <a:rPr lang="ru-RU" dirty="0" smtClean="0">
                <a:solidFill>
                  <a:schemeClr val="tx2"/>
                </a:solidFill>
              </a:rPr>
              <a:t> (</a:t>
            </a:r>
            <a:r>
              <a:rPr lang="ru-RU" dirty="0" err="1" smtClean="0">
                <a:solidFill>
                  <a:schemeClr val="tx2"/>
                </a:solidFill>
              </a:rPr>
              <a:t>Sciaridae</a:t>
            </a:r>
            <a:r>
              <a:rPr lang="ru-RU" dirty="0" smtClean="0">
                <a:solidFill>
                  <a:schemeClr val="tx2"/>
                </a:solidFill>
              </a:rPr>
              <a:t>), ряд – двукрылые (</a:t>
            </a:r>
            <a:r>
              <a:rPr lang="ru-RU" dirty="0" err="1" smtClean="0">
                <a:solidFill>
                  <a:schemeClr val="tx2"/>
                </a:solidFill>
              </a:rPr>
              <a:t>Diptera</a:t>
            </a:r>
            <a:r>
              <a:rPr lang="ru-RU" dirty="0" smtClean="0">
                <a:solidFill>
                  <a:schemeClr val="tx2"/>
                </a:solidFill>
              </a:rPr>
              <a:t>). Обитает вредитель в теплицах Центрального, </a:t>
            </a:r>
            <a:r>
              <a:rPr lang="ru-RU" dirty="0" err="1" smtClean="0">
                <a:solidFill>
                  <a:schemeClr val="tx2"/>
                </a:solidFill>
              </a:rPr>
              <a:t>Северо-Кавказского</a:t>
            </a:r>
            <a:r>
              <a:rPr lang="ru-RU" dirty="0" smtClean="0">
                <a:solidFill>
                  <a:schemeClr val="tx2"/>
                </a:solidFill>
              </a:rPr>
              <a:t>, Центрально-Черноземного и Северо-Западного регионов России. Помимо огурцов этот вредитель повреждает и баклажаны, кабачки, болгарский перец и шампиньоны.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6143668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Вредоносность </a:t>
            </a:r>
            <a:r>
              <a:rPr lang="ru-RU" b="1" dirty="0" smtClean="0">
                <a:solidFill>
                  <a:schemeClr val="tx2"/>
                </a:solidFill>
              </a:rPr>
              <a:t>насекомого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Прежде всего огуречные комарики наносят вред поврежденным прикорневыми болезнями и ослабленным растениям. Особенно страдают от вредителя такие культуры, как огурец и кабачок. Попадает насекомое в тепличную зону вместе с посадочным материалом, растительным грунтом, навозом и другими удобрениями, содержащими неразложившиеся органические материалы. Взрослые особи появляются во время выращивания рассады овощей. Вред наносят личинки насекомого, которые прогрызают длинные ходы в корнях и внутренней части стеблей. Это приводит к образованию трещин и быстрому увяданию растения. При массовом заселении корневой системы личинками (более 50) растение загнивает и погибает. Кроме нанесения непосредственного механического вреда, огуречные комарики могут нанести овощным культурам вред в виде болезней и вредоносных клещей.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6286544"/>
          </a:xfrm>
        </p:spPr>
        <p:txBody>
          <a:bodyPr>
            <a:normAutofit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Методы </a:t>
            </a:r>
            <a:r>
              <a:rPr lang="ru-RU" b="1" dirty="0" smtClean="0">
                <a:solidFill>
                  <a:schemeClr val="tx2"/>
                </a:solidFill>
              </a:rPr>
              <a:t>борьбы.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Для борьбы с огуречным комариком используют следующие методы: термическая обработка поверхности грунта; обеззараживание поверхностного слоя земли химическими препаратами; опрыскивание инсектицидами прикорневой части стеблей, стекла и почвы (в 10 литрах воды растворяют 1 таблетку препарата «Искра», на 1 кв. метр расходуют 100 мл раствора); использование клеевых ловушек желтого цвета (для вылавливания взрослых особей</a:t>
            </a:r>
            <a:r>
              <a:rPr lang="ru-RU" dirty="0" smtClean="0">
                <a:solidFill>
                  <a:schemeClr val="tx2"/>
                </a:solidFill>
              </a:rPr>
              <a:t>).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tx2"/>
                </a:solidFill>
              </a:rPr>
              <a:t>Биология, экология и вредоносность паутинного </a:t>
            </a:r>
            <a:r>
              <a:rPr lang="ru-RU" b="1" dirty="0" smtClean="0">
                <a:solidFill>
                  <a:schemeClr val="tx2"/>
                </a:solidFill>
              </a:rPr>
              <a:t>клеща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5043510"/>
          </a:xfrm>
        </p:spPr>
        <p:txBody>
          <a:bodyPr>
            <a:normAutofit fontScale="8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Клещ обыкновенный паутинный</a:t>
            </a:r>
            <a:r>
              <a:rPr lang="ru-RU" dirty="0" smtClean="0">
                <a:solidFill>
                  <a:schemeClr val="tx2"/>
                </a:solidFill>
              </a:rPr>
              <a:t> – мелкое членистоногое. Опасный вредитель, повреждает более двухсот видов культурных растений. Из плодовых и ягодных культур кормовыми растениями являются яблоня, все косточковые, крыжовник, земляника и смородина. Поврежденные листья буреют и засыхают. Зимуют оплодотворенные самки. </a:t>
            </a:r>
            <a:r>
              <a:rPr lang="ru-RU" dirty="0" smtClean="0">
                <a:solidFill>
                  <a:schemeClr val="tx2"/>
                </a:solidFill>
              </a:rPr>
              <a:t>Размножение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обоеполое </a:t>
            </a:r>
            <a:r>
              <a:rPr lang="ru-RU" dirty="0" smtClean="0">
                <a:solidFill>
                  <a:schemeClr val="tx2"/>
                </a:solidFill>
              </a:rPr>
              <a:t>и партеногенетическое. Из </a:t>
            </a:r>
            <a:r>
              <a:rPr lang="ru-RU" dirty="0" smtClean="0">
                <a:solidFill>
                  <a:schemeClr val="tx2"/>
                </a:solidFill>
              </a:rPr>
              <a:t>неоплодотворенных </a:t>
            </a:r>
            <a:r>
              <a:rPr lang="ru-RU" dirty="0" smtClean="0">
                <a:solidFill>
                  <a:schemeClr val="tx2"/>
                </a:solidFill>
              </a:rPr>
              <a:t> </a:t>
            </a:r>
            <a:r>
              <a:rPr lang="ru-RU" dirty="0" smtClean="0">
                <a:solidFill>
                  <a:schemeClr val="tx2"/>
                </a:solidFill>
              </a:rPr>
              <a:t>яиц</a:t>
            </a:r>
            <a:r>
              <a:rPr lang="ru-RU" dirty="0" smtClean="0">
                <a:solidFill>
                  <a:schemeClr val="tx2"/>
                </a:solidFill>
              </a:rPr>
              <a:t> </a:t>
            </a:r>
            <a:r>
              <a:rPr lang="ru-RU" dirty="0" err="1" smtClean="0">
                <a:solidFill>
                  <a:schemeClr val="tx2"/>
                </a:solidFill>
              </a:rPr>
              <a:t>отрождаются</a:t>
            </a:r>
            <a:r>
              <a:rPr lang="ru-RU" dirty="0" smtClean="0">
                <a:solidFill>
                  <a:schemeClr val="tx2"/>
                </a:solidFill>
              </a:rPr>
              <a:t> самцы. Развитие неполное. В разных климатических условиях дает от 8 до 18 поколений в год.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6357982"/>
          </a:xfrm>
        </p:spPr>
        <p:txBody>
          <a:bodyPr>
            <a:normAutofit/>
          </a:bodyPr>
          <a:lstStyle/>
          <a:p>
            <a:pPr marL="0" indent="342900">
              <a:spcBef>
                <a:spcPts val="1380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Биология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Благоприятная </a:t>
            </a:r>
            <a:r>
              <a:rPr lang="ru-RU" dirty="0" err="1" smtClean="0">
                <a:solidFill>
                  <a:schemeClr val="tx2"/>
                </a:solidFill>
              </a:rPr>
              <a:t>t</a:t>
            </a:r>
            <a:r>
              <a:rPr lang="ru-RU" dirty="0" smtClean="0">
                <a:solidFill>
                  <a:schemeClr val="tx2"/>
                </a:solidFill>
              </a:rPr>
              <a:t> (</a:t>
            </a:r>
            <a:r>
              <a:rPr lang="ru-RU" baseline="30000" dirty="0" err="1" smtClean="0">
                <a:solidFill>
                  <a:schemeClr val="tx2"/>
                </a:solidFill>
              </a:rPr>
              <a:t>о</a:t>
            </a:r>
            <a:r>
              <a:rPr lang="ru-RU" dirty="0" err="1" smtClean="0">
                <a:solidFill>
                  <a:schemeClr val="tx2"/>
                </a:solidFill>
              </a:rPr>
              <a:t>C</a:t>
            </a:r>
            <a:r>
              <a:rPr lang="ru-RU" dirty="0" smtClean="0">
                <a:solidFill>
                  <a:schemeClr val="tx2"/>
                </a:solidFill>
              </a:rPr>
              <a:t>)+29 +</a:t>
            </a:r>
            <a:r>
              <a:rPr lang="ru-RU" dirty="0" smtClean="0">
                <a:solidFill>
                  <a:schemeClr val="tx2"/>
                </a:solidFill>
              </a:rPr>
              <a:t>31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Мин</a:t>
            </a:r>
            <a:r>
              <a:rPr lang="ru-RU" dirty="0" smtClean="0">
                <a:solidFill>
                  <a:schemeClr val="tx2"/>
                </a:solidFill>
              </a:rPr>
              <a:t>. </a:t>
            </a:r>
            <a:r>
              <a:rPr lang="ru-RU" dirty="0" err="1" smtClean="0">
                <a:solidFill>
                  <a:schemeClr val="tx2"/>
                </a:solidFill>
              </a:rPr>
              <a:t>t</a:t>
            </a:r>
            <a:r>
              <a:rPr lang="ru-RU" dirty="0" smtClean="0">
                <a:solidFill>
                  <a:schemeClr val="tx2"/>
                </a:solidFill>
              </a:rPr>
              <a:t> развития (</a:t>
            </a:r>
            <a:r>
              <a:rPr lang="ru-RU" baseline="30000" dirty="0" err="1" smtClean="0">
                <a:solidFill>
                  <a:schemeClr val="tx2"/>
                </a:solidFill>
              </a:rPr>
              <a:t>о</a:t>
            </a:r>
            <a:r>
              <a:rPr lang="ru-RU" dirty="0" err="1" smtClean="0">
                <a:solidFill>
                  <a:schemeClr val="tx2"/>
                </a:solidFill>
              </a:rPr>
              <a:t>C</a:t>
            </a:r>
            <a:r>
              <a:rPr lang="ru-RU" dirty="0" smtClean="0">
                <a:solidFill>
                  <a:schemeClr val="tx2"/>
                </a:solidFill>
              </a:rPr>
              <a:t>)+12 +</a:t>
            </a:r>
            <a:r>
              <a:rPr lang="ru-RU" dirty="0" smtClean="0">
                <a:solidFill>
                  <a:schemeClr val="tx2"/>
                </a:solidFill>
              </a:rPr>
              <a:t>14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err="1" smtClean="0">
                <a:solidFill>
                  <a:schemeClr val="tx2"/>
                </a:solidFill>
              </a:rPr>
              <a:t>Оптим</a:t>
            </a:r>
            <a:r>
              <a:rPr lang="ru-RU" dirty="0" smtClean="0">
                <a:solidFill>
                  <a:schemeClr val="tx2"/>
                </a:solidFill>
              </a:rPr>
              <a:t>. влажность воздуха, </a:t>
            </a:r>
            <a:r>
              <a:rPr lang="ru-RU" dirty="0" smtClean="0">
                <a:solidFill>
                  <a:schemeClr val="tx2"/>
                </a:solidFill>
              </a:rPr>
              <a:t>% 35-55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Плодовитость</a:t>
            </a:r>
            <a:r>
              <a:rPr lang="ru-RU" dirty="0" smtClean="0">
                <a:solidFill>
                  <a:schemeClr val="tx2"/>
                </a:solidFill>
              </a:rPr>
              <a:t> (</a:t>
            </a:r>
            <a:r>
              <a:rPr lang="ru-RU" dirty="0" err="1" smtClean="0">
                <a:solidFill>
                  <a:schemeClr val="tx2"/>
                </a:solidFill>
              </a:rPr>
              <a:t>шт</a:t>
            </a:r>
            <a:r>
              <a:rPr lang="ru-RU" dirty="0" smtClean="0">
                <a:solidFill>
                  <a:schemeClr val="tx2"/>
                </a:solidFill>
              </a:rPr>
              <a:t>) - 150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Генераций </a:t>
            </a:r>
            <a:r>
              <a:rPr lang="ru-RU" dirty="0" smtClean="0">
                <a:solidFill>
                  <a:schemeClr val="tx2"/>
                </a:solidFill>
              </a:rPr>
              <a:t>в </a:t>
            </a:r>
            <a:r>
              <a:rPr lang="ru-RU" dirty="0" smtClean="0">
                <a:solidFill>
                  <a:schemeClr val="tx2"/>
                </a:solidFill>
              </a:rPr>
              <a:t>год – 8-18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Яйцо</a:t>
            </a:r>
            <a:r>
              <a:rPr lang="ru-RU" dirty="0" smtClean="0">
                <a:solidFill>
                  <a:schemeClr val="tx2"/>
                </a:solidFill>
              </a:rPr>
              <a:t> (мм</a:t>
            </a:r>
            <a:r>
              <a:rPr lang="ru-RU" dirty="0" smtClean="0">
                <a:solidFill>
                  <a:schemeClr val="tx2"/>
                </a:solidFill>
              </a:rPr>
              <a:t>)-0,14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Личинка</a:t>
            </a:r>
            <a:r>
              <a:rPr lang="ru-RU" dirty="0" smtClean="0">
                <a:solidFill>
                  <a:schemeClr val="tx2"/>
                </a:solidFill>
              </a:rPr>
              <a:t> (мм</a:t>
            </a:r>
            <a:r>
              <a:rPr lang="ru-RU" dirty="0" smtClean="0">
                <a:solidFill>
                  <a:schemeClr val="tx2"/>
                </a:solidFill>
              </a:rPr>
              <a:t>)- 0,13 </a:t>
            </a:r>
            <a:r>
              <a:rPr lang="ru-RU" dirty="0" smtClean="0">
                <a:solidFill>
                  <a:schemeClr val="tx2"/>
                </a:solidFill>
              </a:rPr>
              <a:t>-</a:t>
            </a:r>
            <a:r>
              <a:rPr lang="ru-RU" dirty="0" smtClean="0">
                <a:solidFill>
                  <a:schemeClr val="tx2"/>
                </a:solidFill>
              </a:rPr>
              <a:t>0,14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Нимфа</a:t>
            </a:r>
            <a:r>
              <a:rPr lang="ru-RU" dirty="0" smtClean="0">
                <a:solidFill>
                  <a:schemeClr val="tx2"/>
                </a:solidFill>
              </a:rPr>
              <a:t> (мм</a:t>
            </a:r>
            <a:r>
              <a:rPr lang="ru-RU" dirty="0" smtClean="0">
                <a:solidFill>
                  <a:schemeClr val="tx2"/>
                </a:solidFill>
              </a:rPr>
              <a:t>)- 0,25-0,43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Имаго</a:t>
            </a:r>
            <a:r>
              <a:rPr lang="ru-RU" dirty="0" smtClean="0">
                <a:solidFill>
                  <a:schemeClr val="tx2"/>
                </a:solidFill>
              </a:rPr>
              <a:t> (мм</a:t>
            </a:r>
            <a:r>
              <a:rPr lang="ru-RU" dirty="0" smtClean="0">
                <a:solidFill>
                  <a:schemeClr val="tx2"/>
                </a:solidFill>
              </a:rPr>
              <a:t>)- 0,25-0,43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Самка</a:t>
            </a:r>
            <a:r>
              <a:rPr lang="ru-RU" dirty="0" smtClean="0">
                <a:solidFill>
                  <a:schemeClr val="tx2"/>
                </a:solidFill>
              </a:rPr>
              <a:t> (</a:t>
            </a:r>
            <a:r>
              <a:rPr lang="ru-RU" dirty="0" smtClean="0">
                <a:solidFill>
                  <a:schemeClr val="tx2"/>
                </a:solidFill>
              </a:rPr>
              <a:t>мм)-0,43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Самец</a:t>
            </a:r>
            <a:r>
              <a:rPr lang="ru-RU" dirty="0" smtClean="0">
                <a:solidFill>
                  <a:schemeClr val="tx2"/>
                </a:solidFill>
              </a:rPr>
              <a:t> (мм</a:t>
            </a:r>
            <a:r>
              <a:rPr lang="ru-RU" dirty="0" smtClean="0">
                <a:solidFill>
                  <a:schemeClr val="tx2"/>
                </a:solidFill>
              </a:rPr>
              <a:t>)-0,25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6500858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Географическое распространение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Ареал распространения обыкновенного паутинного клеща охватывает Молдавию, Украину, Среднюю Азию, Кавказ. В защищенном грунте этот вид развивается даже на Крайнем Севере и в Заполярье. Популяции вредителя распространены в Америке, Западной Европе, Африке, Австралии, Азии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Вредоносность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Обыкновенный паутинный клещ вредит на всех стадия развития, кроме зимующих самок. Клещи прокалывают эпидермис с нижней стороны листа и высасывают сок растения одновременно с зернами хлорофилла. В местах уколов клетки обесцвечиваются и отмирают. Поврежденные участки постепенно сливаются и занимают всю листовую пластинку. Внешне это проявляется изменением окраски листа на мраморную, потом бурую и окончательным усыханием листа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Поврежденные растения погибают при недостатке </a:t>
            </a:r>
            <a:r>
              <a:rPr lang="ru-RU" dirty="0" smtClean="0">
                <a:solidFill>
                  <a:schemeClr val="tx2"/>
                </a:solidFill>
              </a:rPr>
              <a:t>влаги.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643998" cy="6072230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Меры борьбы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Агротехнические мероприятия</a:t>
            </a:r>
            <a:r>
              <a:rPr lang="ru-RU" dirty="0" smtClean="0">
                <a:solidFill>
                  <a:schemeClr val="tx2"/>
                </a:solidFill>
              </a:rPr>
              <a:t>. Уничтожение сорняков, </a:t>
            </a:r>
            <a:r>
              <a:rPr lang="ru-RU" dirty="0" err="1" smtClean="0">
                <a:solidFill>
                  <a:schemeClr val="tx2"/>
                </a:solidFill>
              </a:rPr>
              <a:t>дискование</a:t>
            </a:r>
            <a:r>
              <a:rPr lang="ru-RU" dirty="0" smtClean="0">
                <a:solidFill>
                  <a:schemeClr val="tx2"/>
                </a:solidFill>
              </a:rPr>
              <a:t>, зяблевая вспашка и перекапывание приствольных кругов в садах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Механический способ</a:t>
            </a:r>
            <a:r>
              <a:rPr lang="ru-RU" dirty="0" smtClean="0">
                <a:solidFill>
                  <a:schemeClr val="tx2"/>
                </a:solidFill>
              </a:rPr>
              <a:t>. Штамбы плодовых очищают от старой отмершей коры и белят их известью осенью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Химический способ</a:t>
            </a:r>
            <a:r>
              <a:rPr lang="ru-RU" dirty="0" smtClean="0">
                <a:solidFill>
                  <a:schemeClr val="tx2"/>
                </a:solidFill>
              </a:rPr>
              <a:t> заключается в своевременном опрыскивании деревьев фосфорорганическими соединениями, </a:t>
            </a:r>
            <a:r>
              <a:rPr lang="ru-RU" dirty="0" err="1" smtClean="0">
                <a:solidFill>
                  <a:schemeClr val="tx2"/>
                </a:solidFill>
              </a:rPr>
              <a:t>пиретроидами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baseline="30000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Химические </a:t>
            </a:r>
            <a:r>
              <a:rPr lang="ru-RU" b="1" dirty="0" smtClean="0">
                <a:solidFill>
                  <a:schemeClr val="tx2"/>
                </a:solidFill>
              </a:rPr>
              <a:t>пестициды: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Опрыскивание в процессе вегетации: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solidFill>
                  <a:schemeClr val="tx2"/>
                </a:solidFill>
                <a:hlinkClick r:id="rId2"/>
              </a:rPr>
              <a:t>Дитокс</a:t>
            </a:r>
            <a:r>
              <a:rPr lang="ru-RU" dirty="0" smtClean="0">
                <a:solidFill>
                  <a:schemeClr val="tx2"/>
                </a:solidFill>
                <a:hlinkClick r:id="rId2"/>
              </a:rPr>
              <a:t>, КЭ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  <a:hlinkClick r:id="rId3"/>
              </a:rPr>
              <a:t>Каратэ </a:t>
            </a:r>
            <a:r>
              <a:rPr lang="ru-RU" dirty="0" err="1" smtClean="0">
                <a:solidFill>
                  <a:schemeClr val="tx2"/>
                </a:solidFill>
                <a:hlinkClick r:id="rId3"/>
              </a:rPr>
              <a:t>Зеон</a:t>
            </a:r>
            <a:r>
              <a:rPr lang="ru-RU" dirty="0" smtClean="0">
                <a:solidFill>
                  <a:schemeClr val="tx2"/>
                </a:solidFill>
                <a:hlinkClick r:id="rId3"/>
              </a:rPr>
              <a:t>, МКС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err="1" smtClean="0">
                <a:solidFill>
                  <a:schemeClr val="tx2"/>
                </a:solidFill>
                <a:hlinkClick r:id="rId4"/>
              </a:rPr>
              <a:t>Кинфос</a:t>
            </a:r>
            <a:r>
              <a:rPr lang="ru-RU" dirty="0" smtClean="0">
                <a:solidFill>
                  <a:schemeClr val="tx2"/>
                </a:solidFill>
                <a:hlinkClick r:id="rId4"/>
              </a:rPr>
              <a:t>, КЭ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  <a:hlinkClick r:id="rId5"/>
              </a:rPr>
              <a:t>Клипер, КЭ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В личных подсобных </a:t>
            </a:r>
            <a:r>
              <a:rPr lang="ru-RU" dirty="0" smtClean="0">
                <a:solidFill>
                  <a:schemeClr val="tx2"/>
                </a:solidFill>
              </a:rPr>
              <a:t>хозяйствах: </a:t>
            </a:r>
            <a:r>
              <a:rPr lang="ru-RU" dirty="0" err="1" smtClean="0">
                <a:solidFill>
                  <a:schemeClr val="tx2"/>
                </a:solidFill>
              </a:rPr>
              <a:t>Антиклещ</a:t>
            </a:r>
            <a:r>
              <a:rPr lang="ru-RU" dirty="0" smtClean="0">
                <a:solidFill>
                  <a:schemeClr val="tx2"/>
                </a:solidFill>
              </a:rPr>
              <a:t>, КЭ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Биологический способ борьбы</a:t>
            </a:r>
            <a:r>
              <a:rPr lang="ru-RU" dirty="0" smtClean="0">
                <a:solidFill>
                  <a:schemeClr val="tx2"/>
                </a:solidFill>
              </a:rPr>
              <a:t>. Опрыскивание деревьев биологическими </a:t>
            </a:r>
            <a:r>
              <a:rPr lang="ru-RU" dirty="0" smtClean="0">
                <a:solidFill>
                  <a:schemeClr val="tx2"/>
                </a:solidFill>
              </a:rPr>
              <a:t>пестицидами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 smtClean="0">
                <a:solidFill>
                  <a:schemeClr val="tx2"/>
                </a:solidFill>
              </a:rPr>
              <a:t>Биологические пестициды: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Опрыскивание в период </a:t>
            </a:r>
            <a:r>
              <a:rPr lang="ru-RU" dirty="0" smtClean="0">
                <a:solidFill>
                  <a:schemeClr val="tx2"/>
                </a:solidFill>
              </a:rPr>
              <a:t>вегетации: </a:t>
            </a:r>
            <a:r>
              <a:rPr lang="ru-RU" dirty="0" smtClean="0">
                <a:solidFill>
                  <a:schemeClr val="tx2"/>
                </a:solidFill>
                <a:hlinkClick r:id="rId6"/>
              </a:rPr>
              <a:t>Акарин</a:t>
            </a:r>
            <a:r>
              <a:rPr lang="ru-RU" dirty="0" smtClean="0">
                <a:solidFill>
                  <a:schemeClr val="tx2"/>
                </a:solidFill>
                <a:hlinkClick r:id="rId6"/>
              </a:rPr>
              <a:t>, КЭ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err="1" smtClean="0">
                <a:solidFill>
                  <a:schemeClr val="tx2"/>
                </a:solidFill>
                <a:hlinkClick r:id="rId7"/>
              </a:rPr>
              <a:t>Битоксибациллин</a:t>
            </a:r>
            <a:r>
              <a:rPr lang="ru-RU" dirty="0" smtClean="0">
                <a:solidFill>
                  <a:schemeClr val="tx2"/>
                </a:solidFill>
                <a:hlinkClick r:id="rId7"/>
              </a:rPr>
              <a:t>, П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В личных подсобных </a:t>
            </a:r>
            <a:r>
              <a:rPr lang="ru-RU" dirty="0" smtClean="0">
                <a:solidFill>
                  <a:schemeClr val="tx2"/>
                </a:solidFill>
              </a:rPr>
              <a:t>хозяйствах: </a:t>
            </a:r>
            <a:r>
              <a:rPr lang="ru-RU" dirty="0" err="1" smtClean="0">
                <a:solidFill>
                  <a:schemeClr val="tx2"/>
                </a:solidFill>
                <a:hlinkClick r:id="rId7"/>
              </a:rPr>
              <a:t>Битоксибациллин</a:t>
            </a:r>
            <a:r>
              <a:rPr lang="ru-RU" dirty="0" smtClean="0">
                <a:solidFill>
                  <a:schemeClr val="tx2"/>
                </a:solidFill>
                <a:hlinkClick r:id="rId7"/>
              </a:rPr>
              <a:t>, П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err="1" smtClean="0">
                <a:solidFill>
                  <a:schemeClr val="tx2"/>
                </a:solidFill>
                <a:hlinkClick r:id="rId8"/>
              </a:rPr>
              <a:t>Фитоверм</a:t>
            </a:r>
            <a:r>
              <a:rPr lang="ru-RU" dirty="0" smtClean="0">
                <a:solidFill>
                  <a:schemeClr val="tx2"/>
                </a:solidFill>
                <a:hlinkClick r:id="rId8"/>
              </a:rPr>
              <a:t>, KЭ</a:t>
            </a:r>
            <a:endParaRPr lang="ru-RU" dirty="0" smtClean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Биология, экология и вредоносность галловых нематод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372476" cy="5143536"/>
          </a:xfrm>
        </p:spPr>
        <p:txBody>
          <a:bodyPr>
            <a:normAutofit fontScale="8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Галловая северная нематода</a:t>
            </a:r>
            <a:r>
              <a:rPr lang="ru-RU" dirty="0" smtClean="0">
                <a:solidFill>
                  <a:schemeClr val="tx2"/>
                </a:solidFill>
              </a:rPr>
              <a:t> – один из немногих известных видов рода </a:t>
            </a:r>
            <a:r>
              <a:rPr lang="ru-RU" dirty="0" err="1" smtClean="0">
                <a:solidFill>
                  <a:schemeClr val="tx2"/>
                </a:solidFill>
              </a:rPr>
              <a:t>мелойдогин</a:t>
            </a:r>
            <a:r>
              <a:rPr lang="ru-RU" dirty="0" smtClean="0">
                <a:solidFill>
                  <a:schemeClr val="tx2"/>
                </a:solidFill>
              </a:rPr>
              <a:t>, способный к размножению и развитию вне теплиц в умеренном климате. Способна наносить значительный экономический ущерб сельскохозяйственным растениям открытого грунта. Особенно большой вред наносится огурцам, томатам и различным декоративным растениям. Размножение двуполое и партеногенетическое или двуполое путем амфимиксиса. В году наблюдается развитие нескольких генераций. В условиях закрытого грунта развивается круглогодично.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>
            <a:normAutofit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Биология: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Благоприятная </a:t>
            </a:r>
            <a:r>
              <a:rPr lang="ru-RU" dirty="0" err="1" smtClean="0">
                <a:solidFill>
                  <a:schemeClr val="tx2"/>
                </a:solidFill>
              </a:rPr>
              <a:t>t</a:t>
            </a:r>
            <a:r>
              <a:rPr lang="ru-RU" dirty="0" smtClean="0">
                <a:solidFill>
                  <a:schemeClr val="tx2"/>
                </a:solidFill>
              </a:rPr>
              <a:t> (</a:t>
            </a:r>
            <a:r>
              <a:rPr lang="ru-RU" baseline="30000" dirty="0" err="1" smtClean="0">
                <a:solidFill>
                  <a:schemeClr val="tx2"/>
                </a:solidFill>
              </a:rPr>
              <a:t>о</a:t>
            </a:r>
            <a:r>
              <a:rPr lang="ru-RU" dirty="0" err="1" smtClean="0">
                <a:solidFill>
                  <a:schemeClr val="tx2"/>
                </a:solidFill>
              </a:rPr>
              <a:t>C</a:t>
            </a:r>
            <a:r>
              <a:rPr lang="ru-RU" dirty="0" smtClean="0">
                <a:solidFill>
                  <a:schemeClr val="tx2"/>
                </a:solidFill>
              </a:rPr>
              <a:t>)+ 18 + 25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Плодовитость (</a:t>
            </a:r>
            <a:r>
              <a:rPr lang="ru-RU" dirty="0" err="1" smtClean="0">
                <a:solidFill>
                  <a:schemeClr val="tx2"/>
                </a:solidFill>
              </a:rPr>
              <a:t>шт</a:t>
            </a:r>
            <a:r>
              <a:rPr lang="ru-RU" dirty="0" smtClean="0">
                <a:solidFill>
                  <a:schemeClr val="tx2"/>
                </a:solidFill>
              </a:rPr>
              <a:t>) -2000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Генераций в </a:t>
            </a:r>
            <a:r>
              <a:rPr lang="ru-RU" dirty="0" smtClean="0">
                <a:solidFill>
                  <a:schemeClr val="tx2"/>
                </a:solidFill>
              </a:rPr>
              <a:t>год - 2 </a:t>
            </a:r>
            <a:r>
              <a:rPr lang="ru-RU" dirty="0" smtClean="0">
                <a:solidFill>
                  <a:schemeClr val="tx2"/>
                </a:solidFill>
              </a:rPr>
              <a:t>– 12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Яйцо (мм</a:t>
            </a:r>
            <a:r>
              <a:rPr lang="ru-RU" dirty="0" smtClean="0">
                <a:solidFill>
                  <a:schemeClr val="tx2"/>
                </a:solidFill>
              </a:rPr>
              <a:t>) - 0,4 </a:t>
            </a:r>
            <a:r>
              <a:rPr lang="ru-RU" dirty="0" smtClean="0">
                <a:solidFill>
                  <a:schemeClr val="tx2"/>
                </a:solidFill>
              </a:rPr>
              <a:t>– 0,9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Личинка (мм</a:t>
            </a:r>
            <a:r>
              <a:rPr lang="ru-RU" dirty="0" smtClean="0">
                <a:solidFill>
                  <a:schemeClr val="tx2"/>
                </a:solidFill>
              </a:rPr>
              <a:t>) - Длина </a:t>
            </a:r>
            <a:r>
              <a:rPr lang="ru-RU" dirty="0" smtClean="0">
                <a:solidFill>
                  <a:schemeClr val="tx2"/>
                </a:solidFill>
              </a:rPr>
              <a:t>0,5 – 1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Ширина -  </a:t>
            </a:r>
            <a:r>
              <a:rPr lang="ru-RU" dirty="0" smtClean="0">
                <a:solidFill>
                  <a:schemeClr val="tx2"/>
                </a:solidFill>
              </a:rPr>
              <a:t>0,3 – 0,5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Имаго (мм</a:t>
            </a:r>
            <a:r>
              <a:rPr lang="ru-RU" dirty="0" smtClean="0">
                <a:solidFill>
                  <a:schemeClr val="tx2"/>
                </a:solidFill>
              </a:rPr>
              <a:t>) - 0,6 </a:t>
            </a:r>
            <a:r>
              <a:rPr lang="ru-RU" dirty="0" smtClean="0">
                <a:solidFill>
                  <a:schemeClr val="tx2"/>
                </a:solidFill>
              </a:rPr>
              <a:t>– 1,4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Порог вредоносности 20 – 50 личинок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вредителя на 1 кг почвы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572560" cy="6500858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Географическое распространение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Северная галловая нематода в северном полушарии распространена между 34 и 43 градусами северной широты. В южном полушарии нематода обнаруживается южнее 45 градусов южной широты.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На территории Российской Федерации вредитель обнаруживается, начиная с северных границ Центрального района и до предгорий Северного Кавказа, повсеместно.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В субтропических или тропических областях вредитель распространен в высокогорных районах (более чем 1000 метров над уровнем моря).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В целом ареал вредителя охватывает Европу, Страны средиземноморья, Канаду, США, часть Южной Америки, Японию, Австралию, Центральную и Южную Африку, часть Азии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Вредоносность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Северная галловая нематода повреждает растения в открытом и закрытом грунте. Растения, поврежденные нематодой, угнетены, отстают в росте и развитии и сильно снижают урожай. </a:t>
            </a:r>
            <a:r>
              <a:rPr lang="ru-RU" dirty="0" err="1" smtClean="0">
                <a:solidFill>
                  <a:schemeClr val="tx2"/>
                </a:solidFill>
              </a:rPr>
              <a:t>Галлобразование</a:t>
            </a:r>
            <a:r>
              <a:rPr lang="ru-RU" dirty="0" smtClean="0">
                <a:solidFill>
                  <a:schemeClr val="tx2"/>
                </a:solidFill>
              </a:rPr>
              <a:t> на корнях блокирует водоснабжение и приводит к нарушению нормального питания растений. Особенно сильно проявляется вредоносность нематод в жаркую погоду при недостатке влаги.</a:t>
            </a:r>
            <a:r>
              <a:rPr lang="ru-RU" baseline="30000" dirty="0" smtClean="0">
                <a:solidFill>
                  <a:schemeClr val="tx2"/>
                </a:solidFill>
                <a:hlinkClick r:id="rId2"/>
              </a:rPr>
              <a:t>[5]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В средней полосе России северная галловая нематода особенно сильно вредит сельдерею и моркови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План: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401080" cy="535785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Биология, экология и вредоносность бахчевой тли;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Биология, экология и вредоносность </a:t>
            </a:r>
            <a:r>
              <a:rPr lang="ru-RU" dirty="0" smtClean="0">
                <a:solidFill>
                  <a:schemeClr val="tx2"/>
                </a:solidFill>
              </a:rPr>
              <a:t>табачного </a:t>
            </a:r>
            <a:r>
              <a:rPr lang="ru-RU" dirty="0" err="1" smtClean="0">
                <a:solidFill>
                  <a:schemeClr val="tx2"/>
                </a:solidFill>
              </a:rPr>
              <a:t>трипса</a:t>
            </a:r>
            <a:r>
              <a:rPr lang="ru-RU" dirty="0" smtClean="0">
                <a:solidFill>
                  <a:schemeClr val="tx2"/>
                </a:solidFill>
              </a:rPr>
              <a:t>;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Биология, экология и вредоносность огуречного комарика;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Биология, экология и вредоносность паутинного клеща;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Биология, экология и вредоносность галловых нематод.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86874" cy="6215106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Меры борьбы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Агротехнические мероприятия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Закрытый грунт</a:t>
            </a:r>
            <a:r>
              <a:rPr lang="ru-RU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Соблюдение мер, предупреждающих занос нематод в здоровый грунт с посадочным материалом, почвой или инвентарем.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Обязательная замена зараженной почвы на здоровую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Открытый грунт</a:t>
            </a:r>
            <a:r>
              <a:rPr lang="ru-RU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В открытом грунте необходимо соблюдать систему севооборота с ведением культур, устойчивых к нематоде: злаковых растений, капусты, чеснока и других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Закрытый </a:t>
            </a:r>
            <a:r>
              <a:rPr lang="ru-RU" b="1" dirty="0" smtClean="0">
                <a:solidFill>
                  <a:schemeClr val="tx2"/>
                </a:solidFill>
              </a:rPr>
              <a:t>грунт</a:t>
            </a:r>
            <a:r>
              <a:rPr lang="ru-RU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Обеззараживание почвы паром при температуре 100°C на глубину 25–30 см.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solidFill>
                  <a:schemeClr val="tx2"/>
                </a:solidFill>
              </a:rPr>
              <a:t>Промораживание</a:t>
            </a:r>
            <a:r>
              <a:rPr lang="ru-RU" dirty="0" smtClean="0">
                <a:solidFill>
                  <a:schemeClr val="tx2"/>
                </a:solidFill>
              </a:rPr>
              <a:t> почвы зимой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Химический способ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Обработка почвы </a:t>
            </a:r>
            <a:r>
              <a:rPr lang="ru-RU" dirty="0" err="1" smtClean="0">
                <a:solidFill>
                  <a:schemeClr val="tx2"/>
                </a:solidFill>
              </a:rPr>
              <a:t>нематицидами</a:t>
            </a:r>
            <a:r>
              <a:rPr lang="ru-RU" dirty="0" smtClean="0">
                <a:solidFill>
                  <a:schemeClr val="tx2"/>
                </a:solidFill>
              </a:rPr>
              <a:t> из класса </a:t>
            </a:r>
            <a:r>
              <a:rPr lang="ru-RU" dirty="0" err="1" smtClean="0">
                <a:solidFill>
                  <a:schemeClr val="tx2"/>
                </a:solidFill>
              </a:rPr>
              <a:t>Авермектинов</a:t>
            </a:r>
            <a:r>
              <a:rPr lang="ru-RU" dirty="0" smtClean="0">
                <a:solidFill>
                  <a:schemeClr val="tx2"/>
                </a:solidFill>
              </a:rPr>
              <a:t>:</a:t>
            </a:r>
            <a:r>
              <a:rPr lang="ru-RU" dirty="0" smtClean="0">
                <a:solidFill>
                  <a:schemeClr val="tx2"/>
                </a:solidFill>
                <a:hlinkClick r:id="rId2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hlinkClick r:id="rId2"/>
              </a:rPr>
              <a:t>Абамектин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solidFill>
                  <a:schemeClr val="tx2"/>
                </a:solidFill>
                <a:hlinkClick r:id="rId3"/>
              </a:rPr>
              <a:t>Аверсектин</a:t>
            </a:r>
            <a:r>
              <a:rPr lang="ru-RU" dirty="0" smtClean="0">
                <a:solidFill>
                  <a:schemeClr val="tx2"/>
                </a:solidFill>
                <a:hlinkClick r:id="rId3"/>
              </a:rPr>
              <a:t> С</a:t>
            </a:r>
            <a:r>
              <a:rPr lang="ru-RU" dirty="0" smtClean="0">
                <a:solidFill>
                  <a:schemeClr val="tx2"/>
                </a:solidFill>
              </a:rPr>
              <a:t>, </a:t>
            </a:r>
            <a:r>
              <a:rPr lang="ru-RU" dirty="0" err="1" smtClean="0">
                <a:solidFill>
                  <a:schemeClr val="tx2"/>
                </a:solidFill>
                <a:hlinkClick r:id="rId4"/>
              </a:rPr>
              <a:t>Авертин</a:t>
            </a:r>
            <a:r>
              <a:rPr lang="ru-RU" dirty="0" smtClean="0">
                <a:solidFill>
                  <a:schemeClr val="tx2"/>
                </a:solidFill>
                <a:hlinkClick r:id="rId4"/>
              </a:rPr>
              <a:t> N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Протравливание почвы, инвентаря и посадочного материала </a:t>
            </a:r>
            <a:r>
              <a:rPr lang="ru-RU" dirty="0" err="1" smtClean="0">
                <a:solidFill>
                  <a:schemeClr val="tx2"/>
                </a:solidFill>
              </a:rPr>
              <a:t>нематицидами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Биологические пестициды: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Рассыпание </a:t>
            </a:r>
            <a:r>
              <a:rPr lang="ru-RU" dirty="0" err="1" smtClean="0">
                <a:solidFill>
                  <a:schemeClr val="tx2"/>
                </a:solidFill>
              </a:rPr>
              <a:t>наповерхности</a:t>
            </a:r>
            <a:r>
              <a:rPr lang="ru-RU" dirty="0" smtClean="0">
                <a:solidFill>
                  <a:schemeClr val="tx2"/>
                </a:solidFill>
              </a:rPr>
              <a:t> почвы до высадки </a:t>
            </a:r>
            <a:r>
              <a:rPr lang="ru-RU" dirty="0" smtClean="0">
                <a:solidFill>
                  <a:schemeClr val="tx2"/>
                </a:solidFill>
              </a:rPr>
              <a:t>рассады</a:t>
            </a:r>
            <a:r>
              <a:rPr lang="ru-RU" dirty="0" smtClean="0">
                <a:solidFill>
                  <a:schemeClr val="tx2"/>
                </a:solidFill>
              </a:rPr>
              <a:t>: </a:t>
            </a:r>
            <a:r>
              <a:rPr lang="ru-RU" dirty="0" smtClean="0">
                <a:solidFill>
                  <a:schemeClr val="tx2"/>
                </a:solidFill>
                <a:hlinkClick r:id="rId5"/>
              </a:rPr>
              <a:t>Акарин</a:t>
            </a:r>
            <a:r>
              <a:rPr lang="ru-RU" dirty="0" smtClean="0">
                <a:solidFill>
                  <a:schemeClr val="tx2"/>
                </a:solidFill>
                <a:hlinkClick r:id="rId5"/>
              </a:rPr>
              <a:t>, КЭ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u="sng" dirty="0" err="1" smtClean="0">
                <a:solidFill>
                  <a:schemeClr val="tx2"/>
                </a:solidFill>
                <a:hlinkClick r:id="rId6"/>
              </a:rPr>
              <a:t>Фитоверм</a:t>
            </a:r>
            <a:r>
              <a:rPr lang="ru-RU" u="sng" dirty="0" smtClean="0">
                <a:solidFill>
                  <a:schemeClr val="tx2"/>
                </a:solidFill>
                <a:hlinkClick r:id="rId6"/>
              </a:rPr>
              <a:t>, KЭ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Биология, экология и вредоносность бахчевой </a:t>
            </a:r>
            <a:r>
              <a:rPr lang="ru-RU" b="1" dirty="0" smtClean="0">
                <a:solidFill>
                  <a:schemeClr val="tx2"/>
                </a:solidFill>
              </a:rPr>
              <a:t>тли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5043510"/>
          </a:xfrm>
        </p:spPr>
        <p:txBody>
          <a:bodyPr>
            <a:normAutofit fontScale="92500" lnSpcReduction="1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Бахчевая (хлопковая) тля</a:t>
            </a:r>
            <a:r>
              <a:rPr lang="ru-RU" dirty="0" smtClean="0">
                <a:solidFill>
                  <a:schemeClr val="tx2"/>
                </a:solidFill>
              </a:rPr>
              <a:t> – полифаг. Представитель подотряда Тлей. Вредит хлопчатнику, бахчевым культурам, клещевине, арахису, дурману, кунжуту, табаку, алтею, свекле, фасоли, многим овощным культурам, цитрусовым, эвкалипту, оранжерейным, плодовым и ягодным культурам.</a:t>
            </a:r>
            <a:r>
              <a:rPr lang="ru-RU" baseline="30000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Развивается </a:t>
            </a:r>
            <a:r>
              <a:rPr lang="ru-RU" dirty="0" err="1" smtClean="0">
                <a:solidFill>
                  <a:schemeClr val="tx2"/>
                </a:solidFill>
              </a:rPr>
              <a:t>неполноциклично</a:t>
            </a:r>
            <a:r>
              <a:rPr lang="ru-RU" dirty="0" smtClean="0">
                <a:solidFill>
                  <a:schemeClr val="tx2"/>
                </a:solidFill>
              </a:rPr>
              <a:t>. 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Размножение</a:t>
            </a:r>
            <a:r>
              <a:rPr lang="ru-RU" dirty="0" smtClean="0">
                <a:solidFill>
                  <a:schemeClr val="tx2"/>
                </a:solidFill>
              </a:rPr>
              <a:t> партеногенетическое. Зимуют бескрылые девственницы и личинки.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</a:rPr>
              <a:t>Биология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Мин</a:t>
            </a:r>
            <a:r>
              <a:rPr lang="ru-RU" dirty="0" smtClean="0">
                <a:solidFill>
                  <a:schemeClr val="tx2"/>
                </a:solidFill>
              </a:rPr>
              <a:t>. </a:t>
            </a:r>
            <a:r>
              <a:rPr lang="ru-RU" dirty="0" err="1" smtClean="0">
                <a:solidFill>
                  <a:schemeClr val="tx2"/>
                </a:solidFill>
              </a:rPr>
              <a:t>t</a:t>
            </a:r>
            <a:r>
              <a:rPr lang="ru-RU" dirty="0" smtClean="0">
                <a:solidFill>
                  <a:schemeClr val="tx2"/>
                </a:solidFill>
              </a:rPr>
              <a:t> развития (</a:t>
            </a:r>
            <a:r>
              <a:rPr lang="ru-RU" baseline="30000" dirty="0" err="1" smtClean="0">
                <a:solidFill>
                  <a:schemeClr val="tx2"/>
                </a:solidFill>
              </a:rPr>
              <a:t>о</a:t>
            </a:r>
            <a:r>
              <a:rPr lang="ru-RU" dirty="0" err="1" smtClean="0">
                <a:solidFill>
                  <a:schemeClr val="tx2"/>
                </a:solidFill>
              </a:rPr>
              <a:t>C</a:t>
            </a:r>
            <a:r>
              <a:rPr lang="ru-RU" dirty="0" smtClean="0">
                <a:solidFill>
                  <a:schemeClr val="tx2"/>
                </a:solidFill>
              </a:rPr>
              <a:t>)-</a:t>
            </a:r>
            <a:r>
              <a:rPr lang="ru-RU" dirty="0" smtClean="0">
                <a:solidFill>
                  <a:schemeClr val="tx2"/>
                </a:solidFill>
              </a:rPr>
              <a:t>15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Плодовитость</a:t>
            </a:r>
            <a:r>
              <a:rPr lang="ru-RU" dirty="0" smtClean="0">
                <a:solidFill>
                  <a:schemeClr val="tx2"/>
                </a:solidFill>
              </a:rPr>
              <a:t> (</a:t>
            </a:r>
            <a:r>
              <a:rPr lang="ru-RU" dirty="0" err="1" smtClean="0">
                <a:solidFill>
                  <a:schemeClr val="tx2"/>
                </a:solidFill>
              </a:rPr>
              <a:t>шт</a:t>
            </a:r>
            <a:r>
              <a:rPr lang="ru-RU" dirty="0" smtClean="0">
                <a:solidFill>
                  <a:schemeClr val="tx2"/>
                </a:solidFill>
              </a:rPr>
              <a:t>)-40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Генераций </a:t>
            </a:r>
            <a:r>
              <a:rPr lang="ru-RU" dirty="0" smtClean="0">
                <a:solidFill>
                  <a:schemeClr val="tx2"/>
                </a:solidFill>
              </a:rPr>
              <a:t>в </a:t>
            </a:r>
            <a:r>
              <a:rPr lang="ru-RU" dirty="0" smtClean="0">
                <a:solidFill>
                  <a:schemeClr val="tx2"/>
                </a:solidFill>
              </a:rPr>
              <a:t>год-20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Имаго</a:t>
            </a:r>
            <a:r>
              <a:rPr lang="ru-RU" dirty="0" smtClean="0">
                <a:solidFill>
                  <a:schemeClr val="tx2"/>
                </a:solidFill>
              </a:rPr>
              <a:t> (</a:t>
            </a:r>
            <a:r>
              <a:rPr lang="ru-RU" dirty="0" smtClean="0">
                <a:solidFill>
                  <a:schemeClr val="tx2"/>
                </a:solidFill>
              </a:rPr>
              <a:t>мм)-1,3-2,1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Бесполая де</a:t>
            </a:r>
            <a:r>
              <a:rPr lang="ru-RU" dirty="0" smtClean="0">
                <a:solidFill>
                  <a:schemeClr val="tx2"/>
                </a:solidFill>
              </a:rPr>
              <a:t>вственница</a:t>
            </a:r>
            <a:r>
              <a:rPr lang="ru-RU" dirty="0" smtClean="0">
                <a:solidFill>
                  <a:schemeClr val="tx2"/>
                </a:solidFill>
              </a:rPr>
              <a:t> (мм</a:t>
            </a:r>
            <a:r>
              <a:rPr lang="ru-RU" dirty="0" smtClean="0">
                <a:solidFill>
                  <a:schemeClr val="tx2"/>
                </a:solidFill>
              </a:rPr>
              <a:t>)-1,3–2,</a:t>
            </a:r>
            <a:endParaRPr lang="ru-RU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</a:rPr>
              <a:t>Фенология </a:t>
            </a:r>
            <a:r>
              <a:rPr lang="ru-RU" b="1" dirty="0" smtClean="0">
                <a:solidFill>
                  <a:schemeClr val="tx2"/>
                </a:solidFill>
              </a:rPr>
              <a:t>развития </a:t>
            </a:r>
            <a:r>
              <a:rPr lang="ru-RU" dirty="0" smtClean="0">
                <a:solidFill>
                  <a:schemeClr val="tx2"/>
                </a:solidFill>
              </a:rPr>
              <a:t>(в сутках)</a:t>
            </a:r>
            <a:endParaRPr lang="ru-RU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Превращение – Полное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Полный цикл-7-10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329642" cy="6429420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Вредоносность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Бахчевая тля – одно из наиболее вредоносных насекомых. Сильно повреждает бахчевые культуры и хлопчатник. Весной колонии этого вида достигают огромных размеров. В результате жизнедеятельности насекомых растения сильно угнетаются, а молодые погибают. Липкие выделения тлей загрязняют волокно хлопка, что мешает его обработке и снижает качество.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Меры борьбы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Агротехнические мероприятия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Борьба с сорной растительностью, соблюдение агротехнической технологии возделывания культур.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Пестициды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Биологические пестициды: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Опрыскивание в период </a:t>
            </a:r>
            <a:r>
              <a:rPr lang="ru-RU" dirty="0" smtClean="0">
                <a:solidFill>
                  <a:schemeClr val="tx2"/>
                </a:solidFill>
              </a:rPr>
              <a:t>вегетации: </a:t>
            </a:r>
            <a:r>
              <a:rPr lang="ru-RU" dirty="0" err="1" smtClean="0">
                <a:solidFill>
                  <a:schemeClr val="tx2"/>
                </a:solidFill>
                <a:hlinkClick r:id="rId2"/>
              </a:rPr>
              <a:t>Биостоп</a:t>
            </a:r>
            <a:r>
              <a:rPr lang="ru-RU" dirty="0" smtClean="0">
                <a:solidFill>
                  <a:schemeClr val="tx2"/>
                </a:solidFill>
                <a:hlinkClick r:id="rId2"/>
              </a:rPr>
              <a:t>, Ж</a:t>
            </a:r>
            <a:r>
              <a:rPr lang="ru-RU" dirty="0" smtClean="0">
                <a:solidFill>
                  <a:schemeClr val="tx2"/>
                </a:solidFill>
              </a:rPr>
              <a:t>, </a:t>
            </a:r>
            <a:r>
              <a:rPr lang="ru-RU" dirty="0" err="1" smtClean="0">
                <a:solidFill>
                  <a:schemeClr val="tx2"/>
                </a:solidFill>
                <a:hlinkClick r:id="rId3"/>
              </a:rPr>
              <a:t>Фитоверм</a:t>
            </a:r>
            <a:r>
              <a:rPr lang="ru-RU" dirty="0" smtClean="0">
                <a:solidFill>
                  <a:schemeClr val="tx2"/>
                </a:solidFill>
                <a:hlinkClick r:id="rId3"/>
              </a:rPr>
              <a:t>, KЭ</a:t>
            </a:r>
            <a:r>
              <a:rPr lang="ru-RU" dirty="0" smtClean="0">
                <a:solidFill>
                  <a:schemeClr val="tx2"/>
                </a:solidFill>
              </a:rPr>
              <a:t>, </a:t>
            </a:r>
            <a:r>
              <a:rPr lang="ru-RU" dirty="0" err="1" smtClean="0">
                <a:solidFill>
                  <a:schemeClr val="tx2"/>
                </a:solidFill>
                <a:hlinkClick r:id="rId4"/>
              </a:rPr>
              <a:t>Фитоверм</a:t>
            </a:r>
            <a:r>
              <a:rPr lang="ru-RU" dirty="0" smtClean="0">
                <a:solidFill>
                  <a:schemeClr val="tx2"/>
                </a:solidFill>
                <a:hlinkClick r:id="rId4"/>
              </a:rPr>
              <a:t>, 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Химические пестициды: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Для обработки семян перед посевом: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Универсальный </a:t>
            </a:r>
            <a:r>
              <a:rPr lang="ru-RU" dirty="0" err="1" smtClean="0">
                <a:solidFill>
                  <a:schemeClr val="tx2"/>
                </a:solidFill>
              </a:rPr>
              <a:t>инсектицидный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протравитель: </a:t>
            </a:r>
            <a:r>
              <a:rPr lang="ru-RU" dirty="0" err="1" smtClean="0">
                <a:solidFill>
                  <a:schemeClr val="tx2"/>
                </a:solidFill>
                <a:hlinkClick r:id="rId5"/>
              </a:rPr>
              <a:t>Имидалит</a:t>
            </a:r>
            <a:r>
              <a:rPr lang="ru-RU" dirty="0" smtClean="0">
                <a:solidFill>
                  <a:schemeClr val="tx2"/>
                </a:solidFill>
                <a:hlinkClick r:id="rId5"/>
              </a:rPr>
              <a:t>, ТПС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Для опрыскивания в процессе вегетации: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Быстрый экономичный контактный </a:t>
            </a:r>
            <a:r>
              <a:rPr lang="ru-RU" dirty="0" smtClean="0">
                <a:solidFill>
                  <a:schemeClr val="tx2"/>
                </a:solidFill>
              </a:rPr>
              <a:t>инсектицид: </a:t>
            </a:r>
            <a:r>
              <a:rPr lang="ru-RU" dirty="0" err="1" smtClean="0">
                <a:solidFill>
                  <a:schemeClr val="tx2"/>
                </a:solidFill>
                <a:hlinkClick r:id="rId6"/>
              </a:rPr>
              <a:t>Альфашанс</a:t>
            </a:r>
            <a:r>
              <a:rPr lang="ru-RU" dirty="0" smtClean="0">
                <a:solidFill>
                  <a:schemeClr val="tx2"/>
                </a:solidFill>
                <a:hlinkClick r:id="rId6"/>
              </a:rPr>
              <a:t>, КЭ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Инсектицид широкого спектра </a:t>
            </a:r>
            <a:r>
              <a:rPr lang="ru-RU" dirty="0" smtClean="0">
                <a:solidFill>
                  <a:schemeClr val="tx2"/>
                </a:solidFill>
              </a:rPr>
              <a:t>действия: </a:t>
            </a:r>
            <a:r>
              <a:rPr lang="ru-RU" dirty="0" smtClean="0">
                <a:solidFill>
                  <a:schemeClr val="tx2"/>
                </a:solidFill>
                <a:hlinkClick r:id="rId7"/>
              </a:rPr>
              <a:t>Самурай </a:t>
            </a:r>
            <a:r>
              <a:rPr lang="ru-RU" dirty="0" err="1" smtClean="0">
                <a:solidFill>
                  <a:schemeClr val="tx2"/>
                </a:solidFill>
                <a:hlinkClick r:id="rId7"/>
              </a:rPr>
              <a:t>Супер</a:t>
            </a:r>
            <a:r>
              <a:rPr lang="ru-RU" dirty="0" smtClean="0">
                <a:solidFill>
                  <a:schemeClr val="tx2"/>
                </a:solidFill>
                <a:hlinkClick r:id="rId7"/>
              </a:rPr>
              <a:t>, </a:t>
            </a:r>
            <a:r>
              <a:rPr lang="ru-RU" dirty="0" smtClean="0">
                <a:solidFill>
                  <a:schemeClr val="tx2"/>
                </a:solidFill>
                <a:hlinkClick r:id="rId7"/>
              </a:rPr>
              <a:t>КЭ</a:t>
            </a:r>
            <a:r>
              <a:rPr lang="ru-RU" dirty="0" smtClean="0">
                <a:solidFill>
                  <a:schemeClr val="tx2"/>
                </a:solidFill>
              </a:rPr>
              <a:t>, </a:t>
            </a:r>
            <a:r>
              <a:rPr lang="ru-RU" dirty="0" smtClean="0">
                <a:solidFill>
                  <a:schemeClr val="tx2"/>
                </a:solidFill>
                <a:hlinkClick r:id="rId8"/>
              </a:rPr>
              <a:t>Циперус</a:t>
            </a:r>
            <a:r>
              <a:rPr lang="ru-RU" dirty="0" smtClean="0">
                <a:solidFill>
                  <a:schemeClr val="tx2"/>
                </a:solidFill>
                <a:hlinkClick r:id="rId8"/>
              </a:rPr>
              <a:t>, КЭ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972072"/>
          </a:xfrm>
        </p:spPr>
        <p:txBody>
          <a:bodyPr>
            <a:normAutofit fontScale="92500" lnSpcReduction="1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solidFill>
                  <a:schemeClr val="tx2"/>
                </a:solidFill>
              </a:rPr>
              <a:t>Трипс</a:t>
            </a:r>
            <a:r>
              <a:rPr lang="ru-RU" b="1" dirty="0" smtClean="0">
                <a:solidFill>
                  <a:schemeClr val="tx2"/>
                </a:solidFill>
              </a:rPr>
              <a:t> табачный </a:t>
            </a:r>
            <a:r>
              <a:rPr lang="ru-RU" dirty="0" smtClean="0">
                <a:solidFill>
                  <a:schemeClr val="tx2"/>
                </a:solidFill>
              </a:rPr>
              <a:t>– вредитель более 100 видов растений из 47 семейств. Предпочитает пасленовые и зонтичные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r>
              <a:rPr lang="ru-RU" b="1" dirty="0" smtClean="0">
                <a:solidFill>
                  <a:schemeClr val="tx2"/>
                </a:solidFill>
              </a:rPr>
              <a:t> </a:t>
            </a:r>
            <a:r>
              <a:rPr lang="ru-RU" dirty="0" smtClean="0">
                <a:solidFill>
                  <a:schemeClr val="tx2"/>
                </a:solidFill>
              </a:rPr>
              <a:t>Повреждает табак, рассаду различных культур, огурцы, лук, в теплицах – капусту. Развитие неполное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 Размножение двуполое. Зимуют имаго. Развитие генерации продолжается 15–30 </a:t>
            </a:r>
            <a:r>
              <a:rPr lang="ru-RU" dirty="0" smtClean="0">
                <a:solidFill>
                  <a:schemeClr val="tx2"/>
                </a:solidFill>
              </a:rPr>
              <a:t>дней.</a:t>
            </a:r>
            <a:r>
              <a:rPr lang="ru-RU" baseline="30000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В </a:t>
            </a:r>
            <a:r>
              <a:rPr lang="ru-RU" dirty="0" smtClean="0">
                <a:solidFill>
                  <a:schemeClr val="tx2"/>
                </a:solidFill>
              </a:rPr>
              <a:t>Нижнем Поволжье развиваются 3–4 генерации, в Краснодарском крае – 6–7, в Туркмении – 8–10.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85728"/>
            <a:ext cx="86439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tx2"/>
                </a:solidFill>
              </a:rPr>
              <a:t>Биология, экология и </a:t>
            </a:r>
            <a:r>
              <a:rPr lang="ru-RU" sz="4000" b="1" dirty="0" smtClean="0">
                <a:solidFill>
                  <a:schemeClr val="tx2"/>
                </a:solidFill>
              </a:rPr>
              <a:t>вредоносность </a:t>
            </a:r>
            <a:r>
              <a:rPr lang="ru-RU" sz="4000" b="1" dirty="0" smtClean="0">
                <a:solidFill>
                  <a:schemeClr val="tx2"/>
                </a:solidFill>
              </a:rPr>
              <a:t>табачного </a:t>
            </a:r>
            <a:r>
              <a:rPr lang="ru-RU" sz="4000" b="1" dirty="0" err="1" smtClean="0">
                <a:solidFill>
                  <a:schemeClr val="tx2"/>
                </a:solidFill>
              </a:rPr>
              <a:t>трипса</a:t>
            </a:r>
            <a:endParaRPr lang="ru-RU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357166"/>
            <a:ext cx="8543956" cy="5768997"/>
          </a:xfrm>
        </p:spPr>
        <p:txBody>
          <a:bodyPr/>
          <a:lstStyle/>
          <a:p>
            <a:pPr marL="0" indent="342900">
              <a:spcBef>
                <a:spcPts val="0"/>
              </a:spcBef>
              <a:buNone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chemeClr val="tx2"/>
                </a:solidFill>
              </a:rPr>
              <a:t>Биология 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Плодовитость (</a:t>
            </a:r>
            <a:r>
              <a:rPr lang="ru-RU" dirty="0" err="1" smtClean="0">
                <a:solidFill>
                  <a:schemeClr val="tx2"/>
                </a:solidFill>
              </a:rPr>
              <a:t>шт</a:t>
            </a:r>
            <a:r>
              <a:rPr lang="ru-RU" dirty="0" smtClean="0">
                <a:solidFill>
                  <a:schemeClr val="tx2"/>
                </a:solidFill>
              </a:rPr>
              <a:t>)-100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Генераций </a:t>
            </a:r>
            <a:r>
              <a:rPr lang="ru-RU" dirty="0" smtClean="0">
                <a:solidFill>
                  <a:schemeClr val="tx2"/>
                </a:solidFill>
              </a:rPr>
              <a:t>в </a:t>
            </a:r>
            <a:r>
              <a:rPr lang="ru-RU" dirty="0" smtClean="0">
                <a:solidFill>
                  <a:schemeClr val="tx2"/>
                </a:solidFill>
              </a:rPr>
              <a:t>год-6 – 8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Яйцо</a:t>
            </a:r>
            <a:r>
              <a:rPr lang="ru-RU" dirty="0" smtClean="0">
                <a:solidFill>
                  <a:schemeClr val="tx2"/>
                </a:solidFill>
              </a:rPr>
              <a:t> (мм</a:t>
            </a:r>
            <a:r>
              <a:rPr lang="ru-RU" dirty="0" smtClean="0">
                <a:solidFill>
                  <a:schemeClr val="tx2"/>
                </a:solidFill>
              </a:rPr>
              <a:t>)-0,3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Личинка</a:t>
            </a:r>
            <a:r>
              <a:rPr lang="ru-RU" dirty="0" smtClean="0">
                <a:solidFill>
                  <a:schemeClr val="tx2"/>
                </a:solidFill>
              </a:rPr>
              <a:t> (мм</a:t>
            </a:r>
            <a:r>
              <a:rPr lang="ru-RU" dirty="0" smtClean="0">
                <a:solidFill>
                  <a:schemeClr val="tx2"/>
                </a:solidFill>
              </a:rPr>
              <a:t>)-0,3 </a:t>
            </a:r>
            <a:r>
              <a:rPr lang="ru-RU" dirty="0" smtClean="0">
                <a:solidFill>
                  <a:schemeClr val="tx2"/>
                </a:solidFill>
              </a:rPr>
              <a:t>- </a:t>
            </a:r>
            <a:r>
              <a:rPr lang="ru-RU" dirty="0" smtClean="0">
                <a:solidFill>
                  <a:schemeClr val="tx2"/>
                </a:solidFill>
              </a:rPr>
              <a:t>0,3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Имаго</a:t>
            </a:r>
            <a:r>
              <a:rPr lang="ru-RU" dirty="0" smtClean="0">
                <a:solidFill>
                  <a:schemeClr val="tx2"/>
                </a:solidFill>
              </a:rPr>
              <a:t> (мм</a:t>
            </a:r>
            <a:r>
              <a:rPr lang="ru-RU" dirty="0" smtClean="0">
                <a:solidFill>
                  <a:schemeClr val="tx2"/>
                </a:solidFill>
              </a:rPr>
              <a:t>)-1 </a:t>
            </a:r>
            <a:r>
              <a:rPr lang="ru-RU" dirty="0" smtClean="0">
                <a:solidFill>
                  <a:schemeClr val="tx2"/>
                </a:solidFill>
              </a:rPr>
              <a:t>– 1,5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Фенология развития </a:t>
            </a:r>
            <a:r>
              <a:rPr lang="ru-RU" dirty="0" smtClean="0">
                <a:solidFill>
                  <a:schemeClr val="tx2"/>
                </a:solidFill>
              </a:rPr>
              <a:t>(в сутках)</a:t>
            </a:r>
            <a:endParaRPr lang="ru-RU" b="1" dirty="0" smtClean="0">
              <a:solidFill>
                <a:schemeClr val="tx2"/>
              </a:solidFill>
            </a:endParaRP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Превращение - Неполное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Полный цикл- 15 </a:t>
            </a:r>
            <a:r>
              <a:rPr lang="ru-RU" dirty="0" smtClean="0">
                <a:solidFill>
                  <a:schemeClr val="tx2"/>
                </a:solidFill>
              </a:rPr>
              <a:t>– </a:t>
            </a:r>
            <a:r>
              <a:rPr lang="ru-RU" dirty="0" smtClean="0">
                <a:solidFill>
                  <a:schemeClr val="tx2"/>
                </a:solidFill>
              </a:rPr>
              <a:t>30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Яйцо </a:t>
            </a:r>
            <a:r>
              <a:rPr lang="ru-RU" dirty="0" smtClean="0">
                <a:solidFill>
                  <a:schemeClr val="tx2"/>
                </a:solidFill>
              </a:rPr>
              <a:t>(эмбрион</a:t>
            </a:r>
            <a:r>
              <a:rPr lang="ru-RU" dirty="0" smtClean="0">
                <a:solidFill>
                  <a:schemeClr val="tx2"/>
                </a:solidFill>
              </a:rPr>
              <a:t>)-6 </a:t>
            </a:r>
            <a:r>
              <a:rPr lang="ru-RU" dirty="0" smtClean="0">
                <a:solidFill>
                  <a:schemeClr val="tx2"/>
                </a:solidFill>
              </a:rPr>
              <a:t>– </a:t>
            </a:r>
            <a:r>
              <a:rPr lang="ru-RU" dirty="0" smtClean="0">
                <a:solidFill>
                  <a:schemeClr val="tx2"/>
                </a:solidFill>
              </a:rPr>
              <a:t>7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Личинка- 12 </a:t>
            </a:r>
            <a:r>
              <a:rPr lang="ru-RU" dirty="0" smtClean="0">
                <a:solidFill>
                  <a:schemeClr val="tx2"/>
                </a:solidFill>
              </a:rPr>
              <a:t>– 15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6286544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Вредоносность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Табачный </a:t>
            </a:r>
            <a:r>
              <a:rPr lang="ru-RU" dirty="0" err="1" smtClean="0">
                <a:solidFill>
                  <a:schemeClr val="tx2"/>
                </a:solidFill>
              </a:rPr>
              <a:t>трипс</a:t>
            </a:r>
            <a:r>
              <a:rPr lang="ru-RU" dirty="0" smtClean="0">
                <a:solidFill>
                  <a:schemeClr val="tx2"/>
                </a:solidFill>
              </a:rPr>
              <a:t> повреждает листья, побеги и соцветия растений семейства пасленовых, зонтичных, лютиковых, розоцветных, лилейных. Вредит табаку, рассаде различных культур, луку, огурцам, капусте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r>
              <a:rPr lang="ru-RU" dirty="0" smtClean="0">
                <a:solidFill>
                  <a:schemeClr val="tx2"/>
                </a:solidFill>
              </a:rPr>
              <a:t> Вредят в основном личинки, высасывая сок из клеток покровных тканей. На листьях огурцов в местах уколов наблюдается образование светло-желтых пятен. При сильном повреждении лист покрывается беловато-желтыми крапинками с черными точками, буреет и засыхает. Жизнедеятельность вредителя приводит к ослаблению растений, ухудшению ассимиляции. В результате растения отстают в росте и развитии, снижают продуктивность.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Одновременно </a:t>
            </a:r>
            <a:r>
              <a:rPr lang="ru-RU" dirty="0" err="1" smtClean="0">
                <a:solidFill>
                  <a:schemeClr val="tx2"/>
                </a:solidFill>
              </a:rPr>
              <a:t>трипсы</a:t>
            </a:r>
            <a:r>
              <a:rPr lang="ru-RU" dirty="0" smtClean="0">
                <a:solidFill>
                  <a:schemeClr val="tx2"/>
                </a:solidFill>
              </a:rPr>
              <a:t> распространяют вирус мозаики огурцов.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Поврежденные </a:t>
            </a:r>
            <a:r>
              <a:rPr lang="ru-RU" dirty="0" err="1" smtClean="0">
                <a:solidFill>
                  <a:schemeClr val="tx2"/>
                </a:solidFill>
              </a:rPr>
              <a:t>трипсом</a:t>
            </a:r>
            <a:r>
              <a:rPr lang="ru-RU" dirty="0" smtClean="0">
                <a:solidFill>
                  <a:schemeClr val="tx2"/>
                </a:solidFill>
              </a:rPr>
              <a:t> луковицы гниют при хранении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543956" cy="6429420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Меры борьбы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Агротехнические меры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Соблюдение севооборота.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Борьба с сорной растительностью.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Удаление послеуборочных остатков.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Зяблевая вспашка или глубокая перекопка почвы осенью.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Использование посадочного материала, не зараженного вредителем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Механические меры борьбы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Сухое прогревание луковиц при температуре +42–43°C в течение двух суток.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Влажное прогревание луковиц при температуре +45°C в течение 10 минут или при +50°C в течение 5 минут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Химический способ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Своевременное </a:t>
            </a:r>
            <a:r>
              <a:rPr lang="ru-RU" dirty="0" smtClean="0">
                <a:solidFill>
                  <a:schemeClr val="tx2"/>
                </a:solidFill>
              </a:rPr>
              <a:t>опрыскивание </a:t>
            </a:r>
            <a:r>
              <a:rPr lang="ru-RU" dirty="0" smtClean="0">
                <a:solidFill>
                  <a:schemeClr val="tx2"/>
                </a:solidFill>
              </a:rPr>
              <a:t> растений в теплицах и открытом грунте, дезинфекция теплиц, обработка посадочного материала </a:t>
            </a:r>
            <a:r>
              <a:rPr lang="ru-RU" dirty="0" smtClean="0">
                <a:solidFill>
                  <a:schemeClr val="tx2"/>
                </a:solidFill>
              </a:rPr>
              <a:t>фосфорорганическими соединениями</a:t>
            </a:r>
            <a:r>
              <a:rPr lang="ru-RU" dirty="0" smtClean="0">
                <a:solidFill>
                  <a:schemeClr val="tx2"/>
                </a:solidFill>
              </a:rPr>
              <a:t>, 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 err="1" smtClean="0">
                <a:solidFill>
                  <a:schemeClr val="tx2"/>
                </a:solidFill>
              </a:rPr>
              <a:t>пиретроидами</a:t>
            </a:r>
            <a:r>
              <a:rPr lang="ru-RU" dirty="0" smtClean="0">
                <a:solidFill>
                  <a:schemeClr val="tx2"/>
                </a:solidFill>
              </a:rPr>
              <a:t>, </a:t>
            </a:r>
            <a:r>
              <a:rPr lang="ru-RU" dirty="0" err="1" smtClean="0">
                <a:solidFill>
                  <a:schemeClr val="tx2"/>
                </a:solidFill>
              </a:rPr>
              <a:t>неоникотиноидами</a:t>
            </a:r>
            <a:r>
              <a:rPr lang="ru-RU" dirty="0" smtClean="0">
                <a:solidFill>
                  <a:schemeClr val="tx2"/>
                </a:solidFill>
              </a:rPr>
              <a:t> и другими </a:t>
            </a:r>
            <a:r>
              <a:rPr lang="ru-RU" dirty="0" smtClean="0">
                <a:solidFill>
                  <a:schemeClr val="tx2"/>
                </a:solidFill>
              </a:rPr>
              <a:t>инсектицидами</a:t>
            </a:r>
            <a:r>
              <a:rPr lang="ru-RU" dirty="0" smtClean="0">
                <a:solidFill>
                  <a:schemeClr val="tx2"/>
                </a:solidFill>
              </a:rPr>
              <a:t>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Опрыскивание </a:t>
            </a:r>
            <a:r>
              <a:rPr lang="ru-RU" dirty="0" smtClean="0">
                <a:solidFill>
                  <a:schemeClr val="tx2"/>
                </a:solidFill>
              </a:rPr>
              <a:t>по </a:t>
            </a:r>
            <a:r>
              <a:rPr lang="ru-RU" dirty="0" smtClean="0">
                <a:solidFill>
                  <a:schemeClr val="tx2"/>
                </a:solidFill>
              </a:rPr>
              <a:t>вегетации: </a:t>
            </a:r>
            <a:r>
              <a:rPr lang="ru-RU" dirty="0" err="1" smtClean="0">
                <a:solidFill>
                  <a:schemeClr val="tx2"/>
                </a:solidFill>
                <a:hlinkClick r:id="rId2"/>
              </a:rPr>
              <a:t>Алиот</a:t>
            </a:r>
            <a:r>
              <a:rPr lang="ru-RU" dirty="0" smtClean="0">
                <a:solidFill>
                  <a:schemeClr val="tx2"/>
                </a:solidFill>
                <a:hlinkClick r:id="rId2"/>
              </a:rPr>
              <a:t>, </a:t>
            </a:r>
            <a:r>
              <a:rPr lang="ru-RU" dirty="0" smtClean="0">
                <a:solidFill>
                  <a:schemeClr val="tx2"/>
                </a:solidFill>
                <a:hlinkClick r:id="rId2"/>
              </a:rPr>
              <a:t>КЭ</a:t>
            </a:r>
            <a:r>
              <a:rPr lang="ru-RU" dirty="0" smtClean="0">
                <a:solidFill>
                  <a:schemeClr val="tx2"/>
                </a:solidFill>
              </a:rPr>
              <a:t>, </a:t>
            </a:r>
            <a:r>
              <a:rPr lang="ru-RU" dirty="0" err="1" smtClean="0">
                <a:solidFill>
                  <a:schemeClr val="tx2"/>
                </a:solidFill>
                <a:hlinkClick r:id="rId3"/>
              </a:rPr>
              <a:t>Вантекс</a:t>
            </a:r>
            <a:r>
              <a:rPr lang="ru-RU" dirty="0" smtClean="0">
                <a:solidFill>
                  <a:schemeClr val="tx2"/>
                </a:solidFill>
                <a:hlinkClick r:id="rId3"/>
              </a:rPr>
              <a:t>, </a:t>
            </a:r>
            <a:r>
              <a:rPr lang="ru-RU" dirty="0" smtClean="0">
                <a:solidFill>
                  <a:schemeClr val="tx2"/>
                </a:solidFill>
                <a:hlinkClick r:id="rId3"/>
              </a:rPr>
              <a:t>МКС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Внесение </a:t>
            </a:r>
            <a:r>
              <a:rPr lang="ru-RU" dirty="0" smtClean="0">
                <a:solidFill>
                  <a:schemeClr val="tx2"/>
                </a:solidFill>
              </a:rPr>
              <a:t>под </a:t>
            </a:r>
            <a:r>
              <a:rPr lang="ru-RU" dirty="0" smtClean="0">
                <a:solidFill>
                  <a:schemeClr val="tx2"/>
                </a:solidFill>
              </a:rPr>
              <a:t>корень: </a:t>
            </a:r>
            <a:r>
              <a:rPr lang="ru-RU" dirty="0" err="1" smtClean="0">
                <a:solidFill>
                  <a:schemeClr val="tx2"/>
                </a:solidFill>
                <a:hlinkClick r:id="rId4"/>
              </a:rPr>
              <a:t>Конфидор</a:t>
            </a:r>
            <a:r>
              <a:rPr lang="ru-RU" dirty="0" smtClean="0">
                <a:solidFill>
                  <a:schemeClr val="tx2"/>
                </a:solidFill>
                <a:hlinkClick r:id="rId4"/>
              </a:rPr>
              <a:t> </a:t>
            </a:r>
            <a:r>
              <a:rPr lang="ru-RU" dirty="0" smtClean="0">
                <a:solidFill>
                  <a:schemeClr val="tx2"/>
                </a:solidFill>
                <a:hlinkClick r:id="rId4"/>
              </a:rPr>
              <a:t>Экстра, ВДГ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В личных подсобных </a:t>
            </a:r>
            <a:r>
              <a:rPr lang="ru-RU" dirty="0" smtClean="0">
                <a:solidFill>
                  <a:schemeClr val="tx2"/>
                </a:solidFill>
              </a:rPr>
              <a:t>хозяйствах: </a:t>
            </a:r>
            <a:r>
              <a:rPr lang="ru-RU" u="sng" dirty="0" smtClean="0">
                <a:solidFill>
                  <a:schemeClr val="tx2"/>
                </a:solidFill>
                <a:hlinkClick r:id="rId5"/>
              </a:rPr>
              <a:t>Командор </a:t>
            </a:r>
            <a:r>
              <a:rPr lang="ru-RU" u="sng" dirty="0" smtClean="0">
                <a:solidFill>
                  <a:schemeClr val="tx2"/>
                </a:solidFill>
                <a:hlinkClick r:id="rId5"/>
              </a:rPr>
              <a:t>Макси, ВДГ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</a:rPr>
              <a:t>Биологический способ борьбы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Опрыскивание растений биологическими </a:t>
            </a:r>
            <a:r>
              <a:rPr lang="ru-RU" dirty="0" smtClean="0">
                <a:solidFill>
                  <a:schemeClr val="tx2"/>
                </a:solidFill>
              </a:rPr>
              <a:t>пестицидами</a:t>
            </a:r>
            <a:r>
              <a:rPr lang="ru-RU" dirty="0" smtClean="0">
                <a:solidFill>
                  <a:schemeClr val="tx2"/>
                </a:solidFill>
              </a:rPr>
              <a:t>: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Опрыскивание в период вегетации: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>
                <a:solidFill>
                  <a:schemeClr val="tx2"/>
                </a:solidFill>
                <a:hlinkClick r:id="rId6"/>
              </a:rPr>
              <a:t>Биостоп</a:t>
            </a:r>
            <a:r>
              <a:rPr lang="ru-RU" dirty="0" smtClean="0">
                <a:solidFill>
                  <a:schemeClr val="tx2"/>
                </a:solidFill>
                <a:hlinkClick r:id="rId6"/>
              </a:rPr>
              <a:t>, </a:t>
            </a:r>
            <a:r>
              <a:rPr lang="ru-RU" dirty="0" smtClean="0">
                <a:solidFill>
                  <a:schemeClr val="tx2"/>
                </a:solidFill>
                <a:hlinkClick r:id="rId6"/>
              </a:rPr>
              <a:t>Ж</a:t>
            </a:r>
            <a:r>
              <a:rPr lang="ru-RU" dirty="0" smtClean="0">
                <a:solidFill>
                  <a:schemeClr val="tx2"/>
                </a:solidFill>
              </a:rPr>
              <a:t>, </a:t>
            </a:r>
            <a:r>
              <a:rPr lang="ru-RU" dirty="0" err="1" smtClean="0">
                <a:solidFill>
                  <a:schemeClr val="tx2"/>
                </a:solidFill>
                <a:hlinkClick r:id="rId7"/>
              </a:rPr>
              <a:t>Вертимек</a:t>
            </a:r>
            <a:r>
              <a:rPr lang="ru-RU" dirty="0" smtClean="0">
                <a:solidFill>
                  <a:schemeClr val="tx2"/>
                </a:solidFill>
                <a:hlinkClick r:id="rId7"/>
              </a:rPr>
              <a:t>, КЭ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</a:rPr>
              <a:t>В личных подсобных </a:t>
            </a:r>
            <a:r>
              <a:rPr lang="ru-RU" dirty="0" smtClean="0">
                <a:solidFill>
                  <a:schemeClr val="tx2"/>
                </a:solidFill>
              </a:rPr>
              <a:t>хозяйствах</a:t>
            </a:r>
            <a:r>
              <a:rPr lang="ru-RU" dirty="0" smtClean="0">
                <a:solidFill>
                  <a:schemeClr val="tx2"/>
                </a:solidFill>
              </a:rPr>
              <a:t>: </a:t>
            </a:r>
            <a:r>
              <a:rPr lang="ru-RU" dirty="0" err="1" smtClean="0">
                <a:solidFill>
                  <a:schemeClr val="tx2"/>
                </a:solidFill>
                <a:hlinkClick r:id="rId8"/>
              </a:rPr>
              <a:t>Фитоверм</a:t>
            </a:r>
            <a:r>
              <a:rPr lang="ru-RU" dirty="0" smtClean="0">
                <a:solidFill>
                  <a:schemeClr val="tx2"/>
                </a:solidFill>
                <a:hlinkClick r:id="rId8"/>
              </a:rPr>
              <a:t>, KЭ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910</Words>
  <PresentationFormat>Экран (4:3)</PresentationFormat>
  <Paragraphs>145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Характеристика основных вредителей огурца в защищенном грунте</vt:lpstr>
      <vt:lpstr>План:</vt:lpstr>
      <vt:lpstr>Биология, экология и вредоносность бахчевой тли</vt:lpstr>
      <vt:lpstr>Слайд 4</vt:lpstr>
      <vt:lpstr>Слайд 5</vt:lpstr>
      <vt:lpstr> </vt:lpstr>
      <vt:lpstr>Слайд 7</vt:lpstr>
      <vt:lpstr>Слайд 8</vt:lpstr>
      <vt:lpstr>Слайд 9</vt:lpstr>
      <vt:lpstr>Биология, экология и вредоносность огуречного комарика</vt:lpstr>
      <vt:lpstr>Слайд 11</vt:lpstr>
      <vt:lpstr>Слайд 12</vt:lpstr>
      <vt:lpstr> Биология, экология и вредоносность паутинного клеща </vt:lpstr>
      <vt:lpstr>Слайд 14</vt:lpstr>
      <vt:lpstr>Слайд 15</vt:lpstr>
      <vt:lpstr>Слайд 16</vt:lpstr>
      <vt:lpstr>Биология, экология и вредоносность галловых нематод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Характеристика основных вредителей огурца в защищенном грунте</dc:title>
  <dc:creator>USER</dc:creator>
  <cp:lastModifiedBy>Оля</cp:lastModifiedBy>
  <cp:revision>11</cp:revision>
  <dcterms:created xsi:type="dcterms:W3CDTF">2022-09-27T17:23:32Z</dcterms:created>
  <dcterms:modified xsi:type="dcterms:W3CDTF">2022-09-28T08:45:40Z</dcterms:modified>
</cp:coreProperties>
</file>